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handoutMasterIdLst>
    <p:handoutMasterId r:id="rId28"/>
  </p:handoutMasterIdLst>
  <p:sldIdLst>
    <p:sldId id="256" r:id="rId2"/>
    <p:sldId id="466" r:id="rId3"/>
    <p:sldId id="477" r:id="rId4"/>
    <p:sldId id="479" r:id="rId5"/>
    <p:sldId id="474" r:id="rId6"/>
    <p:sldId id="486" r:id="rId7"/>
    <p:sldId id="478" r:id="rId8"/>
    <p:sldId id="489" r:id="rId9"/>
    <p:sldId id="491" r:id="rId10"/>
    <p:sldId id="492" r:id="rId11"/>
    <p:sldId id="494" r:id="rId12"/>
    <p:sldId id="496" r:id="rId13"/>
    <p:sldId id="497" r:id="rId14"/>
    <p:sldId id="467" r:id="rId15"/>
    <p:sldId id="498" r:id="rId16"/>
    <p:sldId id="499" r:id="rId17"/>
    <p:sldId id="500" r:id="rId18"/>
    <p:sldId id="482" r:id="rId19"/>
    <p:sldId id="470" r:id="rId20"/>
    <p:sldId id="483" r:id="rId21"/>
    <p:sldId id="501" r:id="rId22"/>
    <p:sldId id="502" r:id="rId23"/>
    <p:sldId id="503" r:id="rId24"/>
    <p:sldId id="504" r:id="rId25"/>
    <p:sldId id="473" r:id="rId26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4F"/>
    <a:srgbClr val="00004B"/>
    <a:srgbClr val="000080"/>
    <a:srgbClr val="0F02B6"/>
    <a:srgbClr val="000000"/>
    <a:srgbClr val="FDDB9D"/>
    <a:srgbClr val="D52D29"/>
    <a:srgbClr val="E2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78571" autoAdjust="0"/>
  </p:normalViewPr>
  <p:slideViewPr>
    <p:cSldViewPr snapToGrid="0">
      <p:cViewPr varScale="1">
        <p:scale>
          <a:sx n="131" d="100"/>
          <a:sy n="131" d="100"/>
        </p:scale>
        <p:origin x="-9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4/1/15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4/1/15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15791"/>
            <a:ext cx="5486400" cy="4183380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829967"/>
            <a:ext cx="2971800" cy="46482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283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860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4/1/15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4/1/15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4/1/15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4/1/15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4/1/15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4/1/15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4/1/15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4/1/15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4/1/15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4/1/15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4/1/15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4/1/15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2" y="1733550"/>
            <a:ext cx="8244348" cy="17145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Adaptive Test Optimization through Real Time Learning of Test Effectiveness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ECE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7502 Class Discussion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Qing Qin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April 2, 2015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Experiment Results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19200" y="1600200"/>
            <a:ext cx="7467600" cy="4875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Defective Chips for Simulation</a:t>
            </a:r>
            <a:endParaRPr lang="en-US" dirty="0" smtClean="0"/>
          </a:p>
          <a:p>
            <a:pPr lvl="1"/>
            <a:r>
              <a:rPr lang="en-US" altLang="zh-CN" sz="2000" dirty="0" smtClean="0"/>
              <a:t>200,000 faults are selected from a sample set of most likely bridging faults and injected one at a time into a industrial design with 48,500 FF.</a:t>
            </a:r>
          </a:p>
          <a:p>
            <a:pPr lvl="1"/>
            <a:r>
              <a:rPr lang="en-US" sz="2000" i="1" dirty="0" smtClean="0"/>
              <a:t>4,000 stuck-at vectors generated by an ATPG tool</a:t>
            </a:r>
            <a:endParaRPr lang="en-US" i="1" dirty="0" smtClean="0"/>
          </a:p>
          <a:p>
            <a:r>
              <a:rPr lang="en-US" dirty="0" smtClean="0"/>
              <a:t>4 Experiment Configurations</a:t>
            </a:r>
            <a:endParaRPr lang="en-US" dirty="0" smtClean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512713"/>
              </p:ext>
            </p:extLst>
          </p:nvPr>
        </p:nvGraphicFramePr>
        <p:xfrm>
          <a:off x="1756660" y="4179464"/>
          <a:ext cx="60960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Configuration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Scoring Policy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Ordering Algorithm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Count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Greedy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Time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Greedy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Count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ε</a:t>
                      </a:r>
                      <a:r>
                        <a:rPr lang="en-US" altLang="zh-CN" dirty="0" smtClean="0"/>
                        <a:t>-Greedy 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Time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ε</a:t>
                      </a:r>
                      <a:r>
                        <a:rPr lang="en-US" altLang="zh-CN" dirty="0" smtClean="0"/>
                        <a:t>-Greedy 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Static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None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None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4620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Experiment Results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19200" y="1600200"/>
            <a:ext cx="7467600" cy="4875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Goals</a:t>
            </a:r>
            <a:endParaRPr lang="en-US" dirty="0" smtClean="0"/>
          </a:p>
          <a:p>
            <a:pPr lvl="1"/>
            <a:r>
              <a:rPr lang="en-US" altLang="zh-CN" sz="2000" dirty="0" smtClean="0"/>
              <a:t>Confirm that reordering test patterns reduces test time</a:t>
            </a:r>
          </a:p>
          <a:p>
            <a:pPr lvl="1"/>
            <a:r>
              <a:rPr lang="en-US" sz="2000" dirty="0" smtClean="0"/>
              <a:t>Select the most effective configuration</a:t>
            </a:r>
          </a:p>
          <a:p>
            <a:r>
              <a:rPr lang="en-US" altLang="zh-CN" dirty="0" smtClean="0"/>
              <a:t>4 </a:t>
            </a:r>
            <a:r>
              <a:rPr lang="en-US" altLang="zh-CN" dirty="0"/>
              <a:t>Experiment Configurations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925680"/>
              </p:ext>
            </p:extLst>
          </p:nvPr>
        </p:nvGraphicFramePr>
        <p:xfrm>
          <a:off x="1902074" y="3578374"/>
          <a:ext cx="60960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Configuration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Scoring Policy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Ordering Algorithm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Count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Greedy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Time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Greedy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Count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ε</a:t>
                      </a:r>
                      <a:r>
                        <a:rPr lang="en-US" altLang="zh-CN" dirty="0" smtClean="0"/>
                        <a:t>-Greedy 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Time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ε</a:t>
                      </a:r>
                      <a:r>
                        <a:rPr lang="en-US" altLang="zh-CN" dirty="0" smtClean="0"/>
                        <a:t>-Greedy 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Static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None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None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595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Experiment Results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19200" y="1600200"/>
            <a:ext cx="7467600" cy="4875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Result: Test </a:t>
            </a:r>
            <a:r>
              <a:rPr lang="en-US" dirty="0" smtClean="0"/>
              <a:t>time as test effectiveness is learned</a:t>
            </a:r>
            <a:endParaRPr lang="en-US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367" y="2166850"/>
            <a:ext cx="5796640" cy="449724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7924840" y="6185408"/>
            <a:ext cx="479980" cy="436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[2]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174281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Experiment Results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Result: Test Time Improvement Over Static Test</a:t>
            </a:r>
          </a:p>
          <a:p>
            <a:endParaRPr kumimoji="1" lang="en-US" altLang="zh-CN" dirty="0"/>
          </a:p>
          <a:p>
            <a:endParaRPr kumimoji="1" lang="en-US" altLang="zh-CN" dirty="0" smtClean="0"/>
          </a:p>
          <a:p>
            <a:pPr marL="0" indent="0">
              <a:buNone/>
            </a:pPr>
            <a:endParaRPr kumimoji="1" lang="en-US" altLang="zh-CN" dirty="0" smtClean="0"/>
          </a:p>
          <a:p>
            <a:r>
              <a:rPr kumimoji="1" lang="en-US" altLang="zh-CN" dirty="0" smtClean="0"/>
              <a:t>4 Experiment Configurations</a:t>
            </a:r>
            <a:endParaRPr kumimoji="1" lang="en-US" alt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t="15911"/>
          <a:stretch/>
        </p:blipFill>
        <p:spPr>
          <a:xfrm>
            <a:off x="2181184" y="2074730"/>
            <a:ext cx="5450991" cy="1627243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473398"/>
              </p:ext>
            </p:extLst>
          </p:nvPr>
        </p:nvGraphicFramePr>
        <p:xfrm>
          <a:off x="1911764" y="4266719"/>
          <a:ext cx="60960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Configuration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Scoring Policy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Ordering Algorithm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Count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Greedy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Time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Greedy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Count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ε</a:t>
                      </a:r>
                      <a:r>
                        <a:rPr lang="en-US" altLang="zh-CN" dirty="0" smtClean="0"/>
                        <a:t>-Greedy 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Detection Time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ε</a:t>
                      </a:r>
                      <a:r>
                        <a:rPr lang="en-US" altLang="zh-CN" dirty="0" smtClean="0"/>
                        <a:t>-Greedy 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Static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None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None</a:t>
                      </a:r>
                      <a:endParaRPr lang="zh-CN" alt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圆角矩形 6"/>
          <p:cNvSpPr/>
          <p:nvPr/>
        </p:nvSpPr>
        <p:spPr>
          <a:xfrm>
            <a:off x="6330275" y="2074730"/>
            <a:ext cx="1211768" cy="1648150"/>
          </a:xfrm>
          <a:prstGeom prst="roundRect">
            <a:avLst/>
          </a:prstGeom>
          <a:noFill/>
          <a:ln w="28575">
            <a:solidFill>
              <a:srgbClr val="FF7605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n>
                <a:solidFill>
                  <a:schemeClr val="accent1"/>
                </a:solidFill>
              </a:ln>
              <a:solidFill>
                <a:schemeClr val="accent1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812804" y="5739439"/>
            <a:ext cx="6301193" cy="378105"/>
          </a:xfrm>
          <a:prstGeom prst="roundRect">
            <a:avLst/>
          </a:prstGeom>
          <a:noFill/>
          <a:ln w="28575">
            <a:solidFill>
              <a:srgbClr val="FF7605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692182" y="3238129"/>
            <a:ext cx="479980" cy="436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[2]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42611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7381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Adaptive Test Pattern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Want to eliminate useless </a:t>
            </a:r>
            <a:r>
              <a:rPr lang="en-US" dirty="0" smtClean="0"/>
              <a:t>test patterns to further decrease test time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Risky if defect behavior changes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For example, change from one wafer to another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Test Pattern Order Correlation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Correlation between the pattern orders at the beginning and the </a:t>
            </a:r>
            <a:r>
              <a:rPr lang="en-US" dirty="0">
                <a:sym typeface="Wingdings" panose="05000000000000000000" pitchFamily="2" charset="2"/>
              </a:rPr>
              <a:t>a</a:t>
            </a:r>
            <a:r>
              <a:rPr lang="en-US" dirty="0" smtClean="0">
                <a:sym typeface="Wingdings" panose="05000000000000000000" pitchFamily="2" charset="2"/>
              </a:rPr>
              <a:t>nd of a moving window of length, </a:t>
            </a:r>
            <a:r>
              <a:rPr lang="en-US" dirty="0" err="1" smtClean="0">
                <a:sym typeface="Wingdings" panose="05000000000000000000" pitchFamily="2" charset="2"/>
              </a:rPr>
              <a:t>W_coef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To track the correlation changes between test patterns orders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834" y="4949906"/>
            <a:ext cx="3325118" cy="149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89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7381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Adaptive Test Pattern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Pattern Elimination Criterion</a:t>
            </a:r>
          </a:p>
          <a:p>
            <a:pPr lvl="1"/>
            <a:r>
              <a:rPr lang="en-US" dirty="0" smtClean="0"/>
              <a:t>A particular pattern is eliminated if the following is satisfied: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ym typeface="Wingdings" panose="05000000000000000000" pitchFamily="2" charset="2"/>
              </a:rPr>
              <a:t>Defect Mechanism Shift Detection Criterion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All previously eliminated vectors are inserted back to the test flow if: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298" y="2432535"/>
            <a:ext cx="5440837" cy="67185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0852" y="4316477"/>
            <a:ext cx="1992362" cy="69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090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Experiment Results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Result: Test Pattern Order Convergence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4324" y="6175713"/>
            <a:ext cx="479980" cy="436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[2]</a:t>
            </a:r>
            <a:endParaRPr lang="en-US" sz="1800" dirty="0" smtClean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95" y="2181375"/>
            <a:ext cx="5623826" cy="443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745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Experiment Results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Result: Effect of Defect Behavior Change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4324" y="6175713"/>
            <a:ext cx="479980" cy="436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[2]</a:t>
            </a:r>
            <a:endParaRPr lang="en-US" sz="1800" dirty="0" smtClean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168" y="2281998"/>
            <a:ext cx="5842963" cy="445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711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Reduces the average test time to detect the defective devices by ordering vectors based on their effecti</a:t>
            </a:r>
            <a:r>
              <a:rPr lang="en-US" dirty="0" smtClean="0"/>
              <a:t>veness</a:t>
            </a:r>
            <a:endParaRPr lang="en-US" dirty="0" smtClean="0"/>
          </a:p>
          <a:p>
            <a:r>
              <a:rPr lang="en-US" dirty="0" smtClean="0"/>
              <a:t>Reduces the test time for all deices by exposing and eliminating the ineffective devices</a:t>
            </a:r>
            <a:endParaRPr lang="en-US" dirty="0" smtClean="0"/>
          </a:p>
          <a:p>
            <a:r>
              <a:rPr lang="en-US" dirty="0" smtClean="0"/>
              <a:t>Reduces the test cost and the test’s overall contribution to final product cost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681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your </a:t>
            </a:r>
            <a:r>
              <a:rPr lang="en-US" dirty="0"/>
              <a:t>o</a:t>
            </a:r>
            <a:r>
              <a:rPr lang="en-US" dirty="0" smtClean="0"/>
              <a:t>verall reaction to the paper?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dropping part of the </a:t>
            </a:r>
            <a:r>
              <a:rPr lang="en-US" smtClean="0"/>
              <a:t>test patterns </a:t>
            </a:r>
            <a:r>
              <a:rPr lang="en-US" dirty="0" smtClean="0"/>
              <a:t>affect the escape rate?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can we adopt the method for chip testing in the lab?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07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Requirements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Specification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Architecture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Logic / Circuits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Physical Design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rgbClr val="FF7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7605"/>
                </a:solidFill>
              </a:rPr>
              <a:t>Fabrication</a:t>
            </a:r>
            <a:endParaRPr lang="en-US" sz="1200" dirty="0">
              <a:solidFill>
                <a:srgbClr val="FF7605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rgbClr val="FF7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Manufacturing Test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Packaging Test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PCB Test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System Test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PCB Architecture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PCB Circuits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PCB Physical Design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PCB Fabrication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FF7605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rgbClr val="00009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Design and Test Development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Customer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2366682" y="784411"/>
            <a:ext cx="2375647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9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rgbClr val="00009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rgbClr val="00009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00090"/>
                </a:solidFill>
              </a:rPr>
              <a:t>Validate</a:t>
            </a:r>
            <a:endParaRPr lang="en-US" sz="1200" i="1" dirty="0">
              <a:solidFill>
                <a:srgbClr val="000090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00090"/>
                </a:solidFill>
              </a:rPr>
              <a:t>Verify</a:t>
            </a:r>
            <a:endParaRPr lang="en-US" sz="1200" i="1" dirty="0">
              <a:solidFill>
                <a:srgbClr val="000090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00009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2164772" y="2093255"/>
            <a:ext cx="1639150" cy="336178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Post Silicon Verification</a:t>
            </a:r>
          </a:p>
          <a:p>
            <a:pPr algn="ctr"/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40571" y="1259540"/>
            <a:ext cx="601123" cy="3101788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00009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3549350" y="3160058"/>
            <a:ext cx="547520" cy="1129553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00009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 smtClean="0">
                <a:solidFill>
                  <a:srgbClr val="FF7605"/>
                </a:solidFill>
              </a:rPr>
              <a:t>Test</a:t>
            </a:r>
            <a:endParaRPr lang="en-US" sz="1600" b="1" i="1" dirty="0">
              <a:solidFill>
                <a:srgbClr val="FF7605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rgbClr val="00009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rgbClr val="00009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00090"/>
                </a:solidFill>
              </a:rPr>
              <a:t>Test</a:t>
            </a:r>
            <a:endParaRPr lang="en-US" sz="1200" i="1" dirty="0">
              <a:solidFill>
                <a:srgbClr val="000090"/>
              </a:solidFill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3894920" y="2958353"/>
            <a:ext cx="201950" cy="1250575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FF7605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Pattern Sampling in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Score of Individual Failing Pattern on a Die:</a:t>
            </a:r>
            <a:endParaRPr lang="en-US" dirty="0" smtClean="0"/>
          </a:p>
          <a:p>
            <a:pPr lvl="1"/>
            <a:r>
              <a:rPr lang="en-US" sz="2000" dirty="0" smtClean="0">
                <a:solidFill>
                  <a:srgbClr val="00004F"/>
                </a:solidFill>
              </a:rPr>
              <a:t>Given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endParaRPr lang="en-US" dirty="0" smtClean="0"/>
          </a:p>
          <a:p>
            <a:r>
              <a:rPr lang="en-US" dirty="0" smtClean="0"/>
              <a:t>Running Average </a:t>
            </a:r>
            <a:r>
              <a:rPr lang="en-US" dirty="0"/>
              <a:t>S</a:t>
            </a:r>
            <a:r>
              <a:rPr lang="en-US" dirty="0" smtClean="0"/>
              <a:t>core for this Pattern for n Failing </a:t>
            </a:r>
            <a:r>
              <a:rPr lang="en-US" dirty="0"/>
              <a:t>D</a:t>
            </a:r>
            <a:r>
              <a:rPr lang="en-US" dirty="0" smtClean="0"/>
              <a:t>ies: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745" y="2810054"/>
            <a:ext cx="6671994" cy="177710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930" y="5787914"/>
            <a:ext cx="4536134" cy="55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668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Test Pattern Sampling in Use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zh-CN" dirty="0" smtClean="0"/>
              <a:t>Fully test (not stop-at-first-failure) all bad die on one wafer and score all test patterns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zh-CN" dirty="0" smtClean="0"/>
              <a:t>From then on, reorder the test patterns and run half the patterns in the set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zh-CN" dirty="0" smtClean="0"/>
              <a:t>Every 5</a:t>
            </a:r>
            <a:r>
              <a:rPr kumimoji="1" lang="en-US" altLang="zh-CN" baseline="30000" dirty="0" smtClean="0"/>
              <a:t>th</a:t>
            </a:r>
            <a:r>
              <a:rPr kumimoji="1" lang="en-US" altLang="zh-CN" dirty="0" smtClean="0"/>
              <a:t> chip, run all the patterns to continue to collect score statistics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zh-CN" dirty="0" smtClean="0"/>
              <a:t>Restart the algorithm at the beginning of each wafer log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502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Test Pattern Sampling in Use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685" y="1394284"/>
            <a:ext cx="6953124" cy="512530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7624324" y="6175713"/>
            <a:ext cx="479980" cy="436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[1]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879439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Escape Rate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Probability of Escape given by Hyper Geometric Distribution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435" y="2568699"/>
            <a:ext cx="5683191" cy="364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02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Escape Rate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450" y="1502725"/>
            <a:ext cx="6783712" cy="4703542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7672795" y="5816998"/>
            <a:ext cx="479980" cy="436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[1]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1002024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482162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[1] </a:t>
            </a:r>
            <a:r>
              <a:rPr lang="en-US" altLang="zh-CN" sz="1600" dirty="0"/>
              <a:t>M.; Pepper, B.; Patch, J.; </a:t>
            </a:r>
            <a:r>
              <a:rPr lang="en-US" altLang="zh-CN" sz="1600" dirty="0" err="1"/>
              <a:t>Degregorio</a:t>
            </a:r>
            <a:r>
              <a:rPr lang="en-US" altLang="zh-CN" sz="1600" dirty="0"/>
              <a:t>, M.; Nigh, P., "Adaptive testing - Cost reduction through test pattern sampling," </a:t>
            </a:r>
            <a:r>
              <a:rPr lang="en-US" altLang="zh-CN" sz="1600" i="1" dirty="0"/>
              <a:t>Test Conference (ITC), 2013 IEEE International ,</a:t>
            </a:r>
            <a:r>
              <a:rPr lang="en-US" altLang="zh-CN" sz="1600" dirty="0"/>
              <a:t> vol., no., pp.1,8, 6-13 Sept. 2013</a:t>
            </a:r>
            <a:r>
              <a:rPr lang="en-US" altLang="zh-CN" sz="1600" dirty="0" smtClean="0"/>
              <a:t>.</a:t>
            </a:r>
          </a:p>
          <a:p>
            <a:r>
              <a:rPr lang="en-US" sz="1600" dirty="0" smtClean="0"/>
              <a:t>[</a:t>
            </a:r>
            <a:r>
              <a:rPr lang="en-US" sz="1600" dirty="0" smtClean="0"/>
              <a:t>2] </a:t>
            </a:r>
            <a:r>
              <a:rPr lang="en-US" altLang="zh-CN" sz="1600" dirty="0" err="1"/>
              <a:t>Arslan</a:t>
            </a:r>
            <a:r>
              <a:rPr lang="en-US" altLang="zh-CN" sz="1600" dirty="0"/>
              <a:t>, B.; </a:t>
            </a:r>
            <a:r>
              <a:rPr lang="en-US" altLang="zh-CN" sz="1600" dirty="0" err="1"/>
              <a:t>Orailoglu</a:t>
            </a:r>
            <a:r>
              <a:rPr lang="en-US" altLang="zh-CN" sz="1600" dirty="0"/>
              <a:t>, A., "Adaptive test optimization through real time learning of test effectiveness," Design, Automation &amp; Test in Europe Conference &amp; Exhibition (DATE), 2011, vol., no., pp.1,6, 14-18, March 2011</a:t>
            </a:r>
            <a:r>
              <a:rPr lang="en-US" altLang="zh-CN" sz="1600" dirty="0" smtClean="0"/>
              <a:t>.</a:t>
            </a:r>
          </a:p>
          <a:p>
            <a:r>
              <a:rPr lang="en-US" sz="1600" dirty="0" smtClean="0"/>
              <a:t>[</a:t>
            </a:r>
            <a:r>
              <a:rPr lang="en-US" sz="1600" dirty="0" smtClean="0"/>
              <a:t>3] </a:t>
            </a:r>
            <a:r>
              <a:rPr lang="en-US" altLang="zh-CN" sz="1600" dirty="0" err="1"/>
              <a:t>Ferhani</a:t>
            </a:r>
            <a:r>
              <a:rPr lang="en-US" altLang="zh-CN" sz="1600" dirty="0"/>
              <a:t>, F.-F.; </a:t>
            </a:r>
            <a:r>
              <a:rPr lang="en-US" altLang="zh-CN" sz="1600" dirty="0" err="1"/>
              <a:t>Saxena</a:t>
            </a:r>
            <a:r>
              <a:rPr lang="en-US" altLang="zh-CN" sz="1600" dirty="0"/>
              <a:t>, N.R.; </a:t>
            </a:r>
            <a:r>
              <a:rPr lang="en-US" altLang="zh-CN" sz="1600" dirty="0" err="1"/>
              <a:t>McCluskey</a:t>
            </a:r>
            <a:r>
              <a:rPr lang="en-US" altLang="zh-CN" sz="1600" dirty="0"/>
              <a:t>, E.J.; Nigh, P., "How Many Test Patterns are Useless?," </a:t>
            </a:r>
            <a:r>
              <a:rPr lang="en-US" altLang="zh-CN" sz="1600" i="1" dirty="0"/>
              <a:t>VLSI Test Symposium, 2008. VTS 2008. 26th IEEE ,</a:t>
            </a:r>
            <a:r>
              <a:rPr lang="en-US" altLang="zh-CN" sz="1600" dirty="0"/>
              <a:t> vol., no., pp.23,28, April 27 2008-May 1 2008</a:t>
            </a:r>
            <a:r>
              <a:rPr lang="en-US" altLang="zh-CN" sz="1600" dirty="0" smtClean="0"/>
              <a:t>.</a:t>
            </a:r>
          </a:p>
          <a:p>
            <a:r>
              <a:rPr lang="en-US" sz="1600" dirty="0" smtClean="0"/>
              <a:t>[</a:t>
            </a:r>
            <a:r>
              <a:rPr lang="en-US" sz="1600" dirty="0" smtClean="0"/>
              <a:t>4] </a:t>
            </a:r>
            <a:r>
              <a:rPr lang="en-US" altLang="zh-CN" sz="1600" dirty="0" err="1"/>
              <a:t>Guo</a:t>
            </a:r>
            <a:r>
              <a:rPr lang="en-US" altLang="zh-CN" sz="1600" dirty="0"/>
              <a:t>, R.; </a:t>
            </a:r>
            <a:r>
              <a:rPr lang="en-US" altLang="zh-CN" sz="1600" dirty="0" err="1"/>
              <a:t>Mitra</a:t>
            </a:r>
            <a:r>
              <a:rPr lang="en-US" altLang="zh-CN" sz="1600" dirty="0"/>
              <a:t>, S.; </a:t>
            </a:r>
            <a:r>
              <a:rPr lang="en-US" altLang="zh-CN" sz="1600" dirty="0" err="1"/>
              <a:t>Amyeen</a:t>
            </a:r>
            <a:r>
              <a:rPr lang="en-US" altLang="zh-CN" sz="1600" dirty="0"/>
              <a:t>, E.; </a:t>
            </a:r>
            <a:r>
              <a:rPr lang="en-US" altLang="zh-CN" sz="1600" dirty="0" err="1"/>
              <a:t>Jinkyu</a:t>
            </a:r>
            <a:r>
              <a:rPr lang="en-US" altLang="zh-CN" sz="1600" dirty="0"/>
              <a:t> Lee; </a:t>
            </a:r>
            <a:r>
              <a:rPr lang="en-US" altLang="zh-CN" sz="1600" dirty="0" err="1"/>
              <a:t>Sivaraj</a:t>
            </a:r>
            <a:r>
              <a:rPr lang="en-US" altLang="zh-CN" sz="1600" dirty="0"/>
              <a:t>, S.; </a:t>
            </a:r>
            <a:r>
              <a:rPr lang="en-US" altLang="zh-CN" sz="1600" dirty="0" err="1"/>
              <a:t>Venkataraman</a:t>
            </a:r>
            <a:r>
              <a:rPr lang="en-US" altLang="zh-CN" sz="1600" dirty="0"/>
              <a:t>, S., "Evaluation of test metrics: stuck-at, bridge coverage estimate and gate exhaustive," VLSI Test Symposium, 2006. Proceedings. 24th IEEE , vol., no., pp.6 pp.,71, April 30 2006-May 4 2006</a:t>
            </a:r>
            <a:r>
              <a:rPr lang="en-US" altLang="zh-CN" sz="1600" dirty="0" smtClean="0"/>
              <a:t>.</a:t>
            </a:r>
          </a:p>
          <a:p>
            <a:r>
              <a:rPr lang="en-US" sz="1600" dirty="0" smtClean="0"/>
              <a:t>[</a:t>
            </a:r>
            <a:r>
              <a:rPr lang="en-US" sz="1600" dirty="0" smtClean="0"/>
              <a:t>5] </a:t>
            </a:r>
            <a:r>
              <a:rPr lang="en-US" altLang="zh-CN" sz="1600" dirty="0"/>
              <a:t>Nigh, P.; </a:t>
            </a:r>
            <a:r>
              <a:rPr lang="en-US" altLang="zh-CN" sz="1600" dirty="0" err="1"/>
              <a:t>Gattiker</a:t>
            </a:r>
            <a:r>
              <a:rPr lang="en-US" altLang="zh-CN" sz="1600" dirty="0"/>
              <a:t>, A., "Test method evaluation experiments and data," Test Conference, 2000. Proceedings. International , vol., no., pp.454,463, 2000.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037FA-BCBC-49B3-86A4-1FB658F4CA9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602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Adaptive Testing?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875904"/>
          </a:xfrm>
        </p:spPr>
        <p:txBody>
          <a:bodyPr>
            <a:noAutofit/>
          </a:bodyPr>
          <a:lstStyle/>
          <a:p>
            <a:r>
              <a:rPr lang="en-US" dirty="0" smtClean="0"/>
              <a:t>GRE or TOEFL</a:t>
            </a:r>
          </a:p>
          <a:p>
            <a:pPr lvl="1"/>
            <a:r>
              <a:rPr lang="en-US" sz="2000" dirty="0" smtClean="0"/>
              <a:t>Goal to maximize the precision of the exam</a:t>
            </a:r>
          </a:p>
          <a:p>
            <a:pPr lvl="1"/>
            <a:r>
              <a:rPr lang="en-US" sz="2000" dirty="0" smtClean="0"/>
              <a:t>Select questions based on the examinee’s performance from previous questions</a:t>
            </a:r>
          </a:p>
          <a:p>
            <a:r>
              <a:rPr lang="en-US" dirty="0" smtClean="0"/>
              <a:t>IC Testing</a:t>
            </a:r>
          </a:p>
          <a:p>
            <a:pPr lvl="1"/>
            <a:r>
              <a:rPr lang="en-US" sz="2000" dirty="0" smtClean="0"/>
              <a:t>Goal to minimize the test time/cost</a:t>
            </a:r>
          </a:p>
          <a:p>
            <a:pPr lvl="1"/>
            <a:r>
              <a:rPr lang="en-US" sz="2000" dirty="0" smtClean="0"/>
              <a:t>For bad </a:t>
            </a:r>
            <a:r>
              <a:rPr lang="en-US" sz="2000" dirty="0" smtClean="0"/>
              <a:t>chips: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Apply the most effective test patterns as early as possible</a:t>
            </a:r>
          </a:p>
          <a:p>
            <a:pPr lvl="1"/>
            <a:r>
              <a:rPr lang="en-US" sz="2000" dirty="0" smtClean="0"/>
              <a:t>For good </a:t>
            </a:r>
            <a:r>
              <a:rPr lang="en-US" sz="2000" dirty="0" smtClean="0"/>
              <a:t>chips: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Eliminate redundant test patterns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857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Adaptive Testing?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1600200"/>
            <a:ext cx="7467600" cy="4875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Large number of test patterns generated</a:t>
            </a:r>
          </a:p>
          <a:p>
            <a:pPr lvl="1"/>
            <a:r>
              <a:rPr lang="en-US" altLang="zh-CN" sz="2000" dirty="0"/>
              <a:t>Use of simplistic fault models for test generation</a:t>
            </a:r>
          </a:p>
          <a:p>
            <a:pPr lvl="1"/>
            <a:r>
              <a:rPr lang="en-US" altLang="zh-CN" sz="2000" dirty="0"/>
              <a:t>Inclusion of various test </a:t>
            </a:r>
            <a:r>
              <a:rPr lang="en-US" altLang="zh-CN" sz="2000" dirty="0" smtClean="0"/>
              <a:t>types</a:t>
            </a:r>
            <a:endParaRPr lang="en-US" i="1" dirty="0" smtClean="0"/>
          </a:p>
          <a:p>
            <a:r>
              <a:rPr lang="en-US" dirty="0"/>
              <a:t>R</a:t>
            </a:r>
            <a:r>
              <a:rPr lang="en-US" dirty="0" smtClean="0"/>
              <a:t>edundant test patterns (70%-90%</a:t>
            </a:r>
            <a:r>
              <a:rPr lang="en-US" dirty="0" smtClean="0"/>
              <a:t>)</a:t>
            </a:r>
          </a:p>
          <a:p>
            <a:pPr lvl="1"/>
            <a:r>
              <a:rPr lang="en-US" altLang="zh-CN" sz="2000" dirty="0" smtClean="0"/>
              <a:t>At least 69% of 7,400 patterns not used during the production test of 500,000 Intel’s communication processor chips</a:t>
            </a:r>
            <a:endParaRPr lang="en-US" altLang="zh-CN" sz="2000" dirty="0"/>
          </a:p>
          <a:p>
            <a:pPr lvl="1"/>
            <a:r>
              <a:rPr lang="en-US" altLang="zh-CN" sz="2000" dirty="0" smtClean="0"/>
              <a:t>89% of useless patterns generated for stuck-at fault for testing 20,000 chips from IBM</a:t>
            </a:r>
            <a:endParaRPr lang="en-US" dirty="0" smtClean="0"/>
          </a:p>
          <a:p>
            <a:r>
              <a:rPr lang="en-US" altLang="zh-CN" dirty="0" smtClean="0"/>
              <a:t>Want to identify and eliminate redundant patterns to reduce test costs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7486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dirty="0" smtClean="0"/>
              <a:t>Paper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1030014" y="1503249"/>
            <a:ext cx="7798676" cy="1723914"/>
          </a:xfrm>
        </p:spPr>
        <p:txBody>
          <a:bodyPr>
            <a:noAutofit/>
          </a:bodyPr>
          <a:lstStyle/>
          <a:p>
            <a:r>
              <a:rPr lang="en-US" sz="1800" dirty="0" smtClean="0"/>
              <a:t>[1] </a:t>
            </a:r>
            <a:r>
              <a:rPr lang="en-US" sz="1800" dirty="0" err="1" smtClean="0"/>
              <a:t>Arslan</a:t>
            </a:r>
            <a:r>
              <a:rPr lang="en-US" sz="1800" dirty="0" smtClean="0"/>
              <a:t>, </a:t>
            </a:r>
            <a:r>
              <a:rPr lang="en-US" sz="1800" dirty="0"/>
              <a:t>B</a:t>
            </a:r>
            <a:r>
              <a:rPr lang="en-US" sz="1800" dirty="0" smtClean="0"/>
              <a:t>.; …”</a:t>
            </a:r>
            <a:r>
              <a:rPr lang="en-US" sz="1800" b="1" dirty="0" smtClean="0"/>
              <a:t>Adaptive Test Optimization through …</a:t>
            </a:r>
            <a:r>
              <a:rPr lang="en-US" sz="1800" dirty="0" smtClean="0"/>
              <a:t>," DATE’11.</a:t>
            </a:r>
          </a:p>
          <a:p>
            <a:r>
              <a:rPr lang="en-US" sz="1800" dirty="0" smtClean="0"/>
              <a:t>[2] Grady, </a:t>
            </a:r>
            <a:r>
              <a:rPr lang="en-US" sz="1800" dirty="0"/>
              <a:t>M</a:t>
            </a:r>
            <a:r>
              <a:rPr lang="en-US" sz="1800" dirty="0" smtClean="0"/>
              <a:t>.</a:t>
            </a:r>
            <a:r>
              <a:rPr lang="en-US" sz="1800" dirty="0"/>
              <a:t>; </a:t>
            </a:r>
            <a:r>
              <a:rPr lang="en-US" sz="1800" dirty="0" smtClean="0"/>
              <a:t>…”</a:t>
            </a:r>
            <a:r>
              <a:rPr lang="en-US" sz="1800" b="1" dirty="0" smtClean="0"/>
              <a:t>Adaptive Testing – Cost Reduction through …</a:t>
            </a:r>
            <a:r>
              <a:rPr lang="en-US" sz="1800" dirty="0" smtClean="0"/>
              <a:t>" ITC’13.</a:t>
            </a:r>
          </a:p>
          <a:p>
            <a:r>
              <a:rPr lang="en-US" sz="1800" dirty="0" smtClean="0"/>
              <a:t>[3] </a:t>
            </a:r>
            <a:r>
              <a:rPr lang="en-US" sz="1800" dirty="0" err="1" smtClean="0"/>
              <a:t>Ferhani</a:t>
            </a:r>
            <a:r>
              <a:rPr lang="en-US" sz="1800" dirty="0" smtClean="0"/>
              <a:t>, </a:t>
            </a:r>
            <a:r>
              <a:rPr lang="en-US" sz="1800" dirty="0"/>
              <a:t>F</a:t>
            </a:r>
            <a:r>
              <a:rPr lang="en-US" sz="1800" dirty="0" smtClean="0"/>
              <a:t>.</a:t>
            </a:r>
            <a:r>
              <a:rPr lang="en-US" sz="1800" dirty="0"/>
              <a:t>; </a:t>
            </a:r>
            <a:r>
              <a:rPr lang="en-US" sz="1800" dirty="0" smtClean="0"/>
              <a:t>…”</a:t>
            </a:r>
            <a:r>
              <a:rPr lang="en-US" sz="1800" b="1" dirty="0" smtClean="0"/>
              <a:t>How Many Test Patterns are Useless</a:t>
            </a:r>
            <a:r>
              <a:rPr lang="en-US" sz="1800" dirty="0" smtClean="0"/>
              <a:t>?” VTS’08. </a:t>
            </a:r>
            <a:endParaRPr lang="en-US" sz="1800" dirty="0"/>
          </a:p>
          <a:p>
            <a:r>
              <a:rPr lang="en-US" sz="1800" dirty="0" smtClean="0"/>
              <a:t>[4] </a:t>
            </a:r>
            <a:r>
              <a:rPr lang="en-US" sz="1800" dirty="0" err="1" smtClean="0"/>
              <a:t>Guo</a:t>
            </a:r>
            <a:r>
              <a:rPr lang="en-US" sz="1800" dirty="0" smtClean="0"/>
              <a:t>, R.</a:t>
            </a:r>
            <a:r>
              <a:rPr lang="en-US" sz="1800" dirty="0"/>
              <a:t>; </a:t>
            </a:r>
            <a:r>
              <a:rPr lang="en-US" sz="1800" dirty="0" smtClean="0"/>
              <a:t>… ”</a:t>
            </a:r>
            <a:r>
              <a:rPr lang="en-US" sz="1800" b="1" dirty="0" smtClean="0"/>
              <a:t>Evaluation of Test Metrics …</a:t>
            </a:r>
            <a:r>
              <a:rPr lang="en-US" sz="1800" dirty="0" smtClean="0"/>
              <a:t>” VTS’06. </a:t>
            </a:r>
            <a:endParaRPr lang="en-US" sz="1800" dirty="0"/>
          </a:p>
          <a:p>
            <a:r>
              <a:rPr lang="en-US" sz="1800" dirty="0" smtClean="0"/>
              <a:t>[5] Nigh, </a:t>
            </a:r>
            <a:r>
              <a:rPr lang="en-US" sz="1800" dirty="0"/>
              <a:t>P</a:t>
            </a:r>
            <a:r>
              <a:rPr lang="en-US" sz="1800" dirty="0" smtClean="0"/>
              <a:t>.</a:t>
            </a:r>
            <a:r>
              <a:rPr lang="en-US" sz="1800" dirty="0"/>
              <a:t>; </a:t>
            </a:r>
            <a:r>
              <a:rPr lang="en-US" sz="1800" dirty="0" smtClean="0"/>
              <a:t>… ”</a:t>
            </a:r>
            <a:r>
              <a:rPr lang="en-US" sz="1800" b="1" dirty="0" smtClean="0"/>
              <a:t>Test Method Evaluation Experiments &amp; Data…</a:t>
            </a:r>
            <a:r>
              <a:rPr lang="en-US" sz="1800" dirty="0" smtClean="0"/>
              <a:t>,” ITC’00. 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1585035" y="5933339"/>
            <a:ext cx="2774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004F"/>
                </a:solidFill>
              </a:rPr>
              <a:t>Opportunity to reduce test cost</a:t>
            </a:r>
            <a:endParaRPr lang="en-US" sz="1400" i="1" dirty="0">
              <a:solidFill>
                <a:srgbClr val="00004F"/>
              </a:solidFill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1238502" y="3425718"/>
            <a:ext cx="5847903" cy="369332"/>
          </a:xfrm>
          <a:prstGeom prst="rect">
            <a:avLst/>
          </a:prstGeom>
          <a:solidFill>
            <a:srgbClr val="00004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[2] validates the effectiveness of a similar method in industry</a:t>
            </a:r>
            <a:endParaRPr lang="en-US" dirty="0"/>
          </a:p>
        </p:txBody>
      </p:sp>
      <p:sp>
        <p:nvSpPr>
          <p:cNvPr id="17" name="TextBox 7"/>
          <p:cNvSpPr txBox="1"/>
          <p:nvPr/>
        </p:nvSpPr>
        <p:spPr>
          <a:xfrm>
            <a:off x="1248197" y="4150123"/>
            <a:ext cx="5421359" cy="36933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[1] proposes a framework for adaptive test optimization </a:t>
            </a:r>
            <a:endParaRPr lang="en-US" dirty="0"/>
          </a:p>
        </p:txBody>
      </p:sp>
      <p:sp>
        <p:nvSpPr>
          <p:cNvPr id="18" name="TextBox 8"/>
          <p:cNvSpPr txBox="1"/>
          <p:nvPr/>
        </p:nvSpPr>
        <p:spPr>
          <a:xfrm>
            <a:off x="3303350" y="4841186"/>
            <a:ext cx="5537689" cy="369332"/>
          </a:xfrm>
          <a:prstGeom prst="rect">
            <a:avLst/>
          </a:prstGeom>
          <a:solidFill>
            <a:srgbClr val="00004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[3] quantitatively predicts the number of useless patterns</a:t>
            </a:r>
            <a:endParaRPr lang="en-US" dirty="0"/>
          </a:p>
        </p:txBody>
      </p:sp>
      <p:sp>
        <p:nvSpPr>
          <p:cNvPr id="19" name="TextBox 8"/>
          <p:cNvSpPr txBox="1"/>
          <p:nvPr/>
        </p:nvSpPr>
        <p:spPr>
          <a:xfrm>
            <a:off x="1238503" y="5564929"/>
            <a:ext cx="6497410" cy="369332"/>
          </a:xfrm>
          <a:prstGeom prst="rect">
            <a:avLst/>
          </a:prstGeom>
          <a:solidFill>
            <a:srgbClr val="00004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[4] shows low correlation between test metrics and defect coverage</a:t>
            </a:r>
            <a:endParaRPr lang="en-US" dirty="0"/>
          </a:p>
        </p:txBody>
      </p:sp>
      <p:sp>
        <p:nvSpPr>
          <p:cNvPr id="20" name="TextBox 8"/>
          <p:cNvSpPr txBox="1"/>
          <p:nvPr/>
        </p:nvSpPr>
        <p:spPr>
          <a:xfrm>
            <a:off x="1238503" y="6270606"/>
            <a:ext cx="4228981" cy="369332"/>
          </a:xfrm>
          <a:prstGeom prst="rect">
            <a:avLst/>
          </a:prstGeom>
          <a:solidFill>
            <a:srgbClr val="00004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[5] reveals the existence of useless patterns </a:t>
            </a:r>
            <a:endParaRPr lang="en-US" dirty="0"/>
          </a:p>
        </p:txBody>
      </p:sp>
      <p:cxnSp>
        <p:nvCxnSpPr>
          <p:cNvPr id="32" name="直线箭头连接符 31"/>
          <p:cNvCxnSpPr/>
          <p:nvPr/>
        </p:nvCxnSpPr>
        <p:spPr>
          <a:xfrm flipV="1">
            <a:off x="1473510" y="5981814"/>
            <a:ext cx="0" cy="242375"/>
          </a:xfrm>
          <a:prstGeom prst="straightConnector1">
            <a:avLst/>
          </a:prstGeom>
          <a:ln w="28575" cmpd="sng">
            <a:solidFill>
              <a:srgbClr val="00004F"/>
            </a:solidFill>
            <a:prstDash val="solid"/>
            <a:headEnd type="non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直线箭头连接符 33"/>
          <p:cNvCxnSpPr/>
          <p:nvPr/>
        </p:nvCxnSpPr>
        <p:spPr>
          <a:xfrm flipH="1" flipV="1">
            <a:off x="1480498" y="4592711"/>
            <a:ext cx="2706" cy="904353"/>
          </a:xfrm>
          <a:prstGeom prst="straightConnector1">
            <a:avLst/>
          </a:prstGeom>
          <a:ln w="38100" cmpd="sng">
            <a:solidFill>
              <a:srgbClr val="00004F"/>
            </a:solidFill>
            <a:prstDash val="solid"/>
            <a:headEnd type="non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13"/>
          <p:cNvSpPr txBox="1"/>
          <p:nvPr/>
        </p:nvSpPr>
        <p:spPr>
          <a:xfrm>
            <a:off x="1585035" y="5203495"/>
            <a:ext cx="49003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004F"/>
                </a:solidFill>
              </a:rPr>
              <a:t>Test patterns must be actually applied to manufactured chips</a:t>
            </a:r>
            <a:endParaRPr lang="en-US" sz="1400" i="1" dirty="0">
              <a:solidFill>
                <a:srgbClr val="00004F"/>
              </a:solidFill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1623812" y="3810135"/>
            <a:ext cx="2774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004F"/>
                </a:solidFill>
              </a:rPr>
              <a:t>Adaptive testing in use</a:t>
            </a:r>
            <a:endParaRPr lang="en-US" sz="1400" i="1" dirty="0">
              <a:solidFill>
                <a:srgbClr val="00004F"/>
              </a:solidFill>
            </a:endParaRPr>
          </a:p>
        </p:txBody>
      </p:sp>
      <p:cxnSp>
        <p:nvCxnSpPr>
          <p:cNvPr id="39" name="直线箭头连接符 38"/>
          <p:cNvCxnSpPr/>
          <p:nvPr/>
        </p:nvCxnSpPr>
        <p:spPr>
          <a:xfrm flipV="1">
            <a:off x="1512287" y="3858610"/>
            <a:ext cx="0" cy="242375"/>
          </a:xfrm>
          <a:prstGeom prst="straightConnector1">
            <a:avLst/>
          </a:prstGeom>
          <a:ln w="28575" cmpd="sng">
            <a:solidFill>
              <a:srgbClr val="00004F"/>
            </a:solidFill>
            <a:prstDash val="solid"/>
            <a:headEnd type="non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肘形连接符 40"/>
          <p:cNvCxnSpPr/>
          <p:nvPr/>
        </p:nvCxnSpPr>
        <p:spPr>
          <a:xfrm flipV="1">
            <a:off x="5583826" y="5327442"/>
            <a:ext cx="2845260" cy="1197292"/>
          </a:xfrm>
          <a:prstGeom prst="bentConnector3">
            <a:avLst>
              <a:gd name="adj1" fmla="val 99744"/>
            </a:avLst>
          </a:prstGeom>
          <a:ln w="38100" cmpd="sng">
            <a:solidFill>
              <a:srgbClr val="00004F"/>
            </a:solidFill>
            <a:headEnd type="non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13"/>
          <p:cNvSpPr txBox="1"/>
          <p:nvPr/>
        </p:nvSpPr>
        <p:spPr>
          <a:xfrm>
            <a:off x="6051325" y="6195104"/>
            <a:ext cx="2605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004F"/>
                </a:solidFill>
              </a:rPr>
              <a:t>Optimization space estimation</a:t>
            </a:r>
            <a:endParaRPr lang="en-US" sz="1400" i="1" dirty="0">
              <a:solidFill>
                <a:srgbClr val="0000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616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49583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Identif</a:t>
            </a:r>
            <a:r>
              <a:rPr lang="en-US" dirty="0" smtClean="0"/>
              <a:t>y Useless Patterns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1600200"/>
            <a:ext cx="7467600" cy="4875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Want to identify</a:t>
            </a:r>
            <a:r>
              <a:rPr lang="en-US" dirty="0" smtClean="0"/>
              <a:t> as early as possible </a:t>
            </a:r>
            <a:endParaRPr lang="en-US" dirty="0" smtClean="0"/>
          </a:p>
          <a:p>
            <a:pPr lvl="1"/>
            <a:r>
              <a:rPr lang="en-US" sz="2000" dirty="0" smtClean="0"/>
              <a:t>Traditionally, test pattern effectiveness analysis available only after the production test</a:t>
            </a:r>
            <a:endParaRPr lang="en-US" i="1" dirty="0" smtClean="0"/>
          </a:p>
          <a:p>
            <a:r>
              <a:rPr lang="en-US" dirty="0" smtClean="0"/>
              <a:t>Use test metrics, such as stuck-at coverage?</a:t>
            </a:r>
          </a:p>
          <a:p>
            <a:pPr lvl="1"/>
            <a:r>
              <a:rPr lang="en-US" sz="2000" dirty="0" smtClean="0"/>
              <a:t>Test pattern set with high coverage == useful?</a:t>
            </a:r>
          </a:p>
          <a:p>
            <a:pPr lvl="1"/>
            <a:r>
              <a:rPr lang="en-US" sz="2000" dirty="0" smtClean="0"/>
              <a:t>69% of 7,400 patterns are useless</a:t>
            </a:r>
          </a:p>
          <a:p>
            <a:pPr lvl="1"/>
            <a:r>
              <a:rPr lang="en-US" sz="2000" dirty="0" smtClean="0"/>
              <a:t>99.5% of these useless patterns are required for obtaining stuck-at coverage greater than 85%</a:t>
            </a:r>
            <a:endParaRPr lang="en-US" dirty="0" smtClean="0"/>
          </a:p>
          <a:p>
            <a:r>
              <a:rPr lang="en-US" altLang="zh-CN" dirty="0" smtClean="0"/>
              <a:t>Test patterns have to be actually applied to manufactured ICs to evaluate the effectiveness</a:t>
            </a:r>
          </a:p>
          <a:p>
            <a:r>
              <a:rPr lang="en-US" altLang="zh-CN" dirty="0" smtClean="0">
                <a:solidFill>
                  <a:schemeClr val="accent1"/>
                </a:solidFill>
              </a:rPr>
              <a:t>Real-Time Learning &amp; Adaptive Optimization!</a:t>
            </a:r>
            <a:endParaRPr lang="en-US" altLang="zh-CN" dirty="0" smtClean="0">
              <a:solidFill>
                <a:schemeClr val="accent1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7554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Effectiveness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Benefits of Interactive Learning Framework</a:t>
            </a:r>
            <a:endParaRPr lang="en-US" dirty="0" smtClean="0"/>
          </a:p>
          <a:p>
            <a:pPr lvl="1"/>
            <a:r>
              <a:rPr lang="en-US" sz="2000" dirty="0" smtClean="0"/>
              <a:t>Applying effective test patterns early and reducing average test time for defective chips</a:t>
            </a:r>
          </a:p>
          <a:p>
            <a:pPr lvl="1"/>
            <a:r>
              <a:rPr lang="en-US" sz="2000" dirty="0" smtClean="0"/>
              <a:t>Pinpointing ineffective patterns at the end of sequence and introducing the possibility of eliminating the useless patterns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146" y="3664710"/>
            <a:ext cx="5951250" cy="257815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713074" y="5778218"/>
            <a:ext cx="479980" cy="436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[2]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618827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Effectiveness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Policy (π)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sz="2000" dirty="0" smtClean="0"/>
              <a:t>Detection Count Scoring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r>
              <a:rPr lang="en-US" sz="2000" dirty="0" smtClean="0"/>
              <a:t>Detection Time Scoring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024" y="1716014"/>
            <a:ext cx="3981872" cy="172499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099336" y="3102399"/>
            <a:ext cx="479980" cy="436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/>
              <a:t>[2]</a:t>
            </a:r>
            <a:endParaRPr lang="en-US" sz="1400" dirty="0" smtClean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7726" y="3007292"/>
            <a:ext cx="2935673" cy="7817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7296" y="4458751"/>
            <a:ext cx="3422032" cy="1281722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4914930" y="2035950"/>
            <a:ext cx="1618922" cy="785295"/>
          </a:xfrm>
          <a:prstGeom prst="roundRect">
            <a:avLst/>
          </a:prstGeom>
          <a:noFill/>
          <a:ln w="28575">
            <a:solidFill>
              <a:srgbClr val="FF7605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32059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Effectiveness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571480"/>
          </a:xfrm>
        </p:spPr>
        <p:txBody>
          <a:bodyPr>
            <a:normAutofit/>
          </a:bodyPr>
          <a:lstStyle/>
          <a:p>
            <a:r>
              <a:rPr lang="en-US" dirty="0" err="1" smtClean="0"/>
              <a:t>ε</a:t>
            </a:r>
            <a:r>
              <a:rPr lang="en-US" dirty="0" smtClean="0"/>
              <a:t>-Greedy Ordering </a:t>
            </a:r>
            <a:endParaRPr lang="en-US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024" y="1716014"/>
            <a:ext cx="3981872" cy="172499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099336" y="3102399"/>
            <a:ext cx="479980" cy="436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/>
              <a:t>[2]</a:t>
            </a:r>
            <a:endParaRPr lang="en-US" sz="1400" dirty="0" smtClean="0"/>
          </a:p>
        </p:txBody>
      </p:sp>
      <p:sp>
        <p:nvSpPr>
          <p:cNvPr id="9" name="圆角矩形 8"/>
          <p:cNvSpPr/>
          <p:nvPr/>
        </p:nvSpPr>
        <p:spPr>
          <a:xfrm>
            <a:off x="6417522" y="1589980"/>
            <a:ext cx="1124521" cy="542920"/>
          </a:xfrm>
          <a:prstGeom prst="roundRect">
            <a:avLst/>
          </a:prstGeom>
          <a:noFill/>
          <a:ln w="28575">
            <a:solidFill>
              <a:srgbClr val="FF7605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TextBox 7"/>
          <p:cNvSpPr txBox="1"/>
          <p:nvPr/>
        </p:nvSpPr>
        <p:spPr>
          <a:xfrm>
            <a:off x="1368020" y="2307410"/>
            <a:ext cx="3531016" cy="646331"/>
          </a:xfrm>
          <a:prstGeom prst="rect">
            <a:avLst/>
          </a:prstGeom>
          <a:solidFill>
            <a:srgbClr val="00004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Determine sample size of non-greedy and </a:t>
            </a:r>
            <a:r>
              <a:rPr lang="en-US" dirty="0" err="1" smtClean="0"/>
              <a:t>ε</a:t>
            </a:r>
            <a:r>
              <a:rPr lang="en-US" dirty="0" smtClean="0"/>
              <a:t>-greedy phase</a:t>
            </a:r>
            <a:endParaRPr lang="en-US" dirty="0"/>
          </a:p>
        </p:txBody>
      </p:sp>
      <p:sp>
        <p:nvSpPr>
          <p:cNvPr id="12" name="TextBox 7"/>
          <p:cNvSpPr txBox="1"/>
          <p:nvPr/>
        </p:nvSpPr>
        <p:spPr>
          <a:xfrm>
            <a:off x="1376361" y="3264495"/>
            <a:ext cx="3514334" cy="646331"/>
          </a:xfrm>
          <a:prstGeom prst="rect">
            <a:avLst/>
          </a:prstGeom>
          <a:solidFill>
            <a:srgbClr val="00004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Sort the test patterns randomly in the non-greedy phase</a:t>
            </a:r>
            <a:endParaRPr lang="en-US" dirty="0"/>
          </a:p>
        </p:txBody>
      </p:sp>
      <p:sp>
        <p:nvSpPr>
          <p:cNvPr id="13" name="TextBox 7"/>
          <p:cNvSpPr txBox="1"/>
          <p:nvPr/>
        </p:nvSpPr>
        <p:spPr>
          <a:xfrm>
            <a:off x="1369194" y="4240970"/>
            <a:ext cx="3528668" cy="646331"/>
          </a:xfrm>
          <a:prstGeom prst="rect">
            <a:avLst/>
          </a:prstGeom>
          <a:solidFill>
            <a:srgbClr val="00004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Sort based on scores with P=1-ε in the </a:t>
            </a:r>
            <a:r>
              <a:rPr lang="en-US" dirty="0" err="1" smtClean="0"/>
              <a:t>ε</a:t>
            </a:r>
            <a:r>
              <a:rPr lang="en-US" dirty="0" smtClean="0"/>
              <a:t>-greedy phase</a:t>
            </a:r>
            <a:endParaRPr lang="en-US" dirty="0"/>
          </a:p>
        </p:txBody>
      </p:sp>
      <p:sp>
        <p:nvSpPr>
          <p:cNvPr id="14" name="TextBox 7"/>
          <p:cNvSpPr txBox="1"/>
          <p:nvPr/>
        </p:nvSpPr>
        <p:spPr>
          <a:xfrm>
            <a:off x="1369194" y="5198054"/>
            <a:ext cx="3528668" cy="646331"/>
          </a:xfrm>
          <a:prstGeom prst="rect">
            <a:avLst/>
          </a:prstGeom>
          <a:solidFill>
            <a:srgbClr val="00004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Sort based on scores for all subsequent devices</a:t>
            </a:r>
            <a:endParaRPr lang="en-US" dirty="0"/>
          </a:p>
        </p:txBody>
      </p:sp>
      <p:cxnSp>
        <p:nvCxnSpPr>
          <p:cNvPr id="15" name="直线箭头连接符 14"/>
          <p:cNvCxnSpPr/>
          <p:nvPr/>
        </p:nvCxnSpPr>
        <p:spPr>
          <a:xfrm>
            <a:off x="3133528" y="2976365"/>
            <a:ext cx="0" cy="242375"/>
          </a:xfrm>
          <a:prstGeom prst="straightConnector1">
            <a:avLst/>
          </a:prstGeom>
          <a:ln w="28575" cmpd="sng">
            <a:solidFill>
              <a:srgbClr val="00004F"/>
            </a:solidFill>
            <a:prstDash val="solid"/>
            <a:headEnd type="non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线箭头连接符 15"/>
          <p:cNvCxnSpPr/>
          <p:nvPr/>
        </p:nvCxnSpPr>
        <p:spPr>
          <a:xfrm>
            <a:off x="3133528" y="3952840"/>
            <a:ext cx="0" cy="242375"/>
          </a:xfrm>
          <a:prstGeom prst="straightConnector1">
            <a:avLst/>
          </a:prstGeom>
          <a:ln w="28575" cmpd="sng">
            <a:solidFill>
              <a:srgbClr val="00004F"/>
            </a:solidFill>
            <a:prstDash val="solid"/>
            <a:headEnd type="non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线箭头连接符 16"/>
          <p:cNvCxnSpPr/>
          <p:nvPr/>
        </p:nvCxnSpPr>
        <p:spPr>
          <a:xfrm>
            <a:off x="3133528" y="4922340"/>
            <a:ext cx="0" cy="242375"/>
          </a:xfrm>
          <a:prstGeom prst="straightConnector1">
            <a:avLst/>
          </a:prstGeom>
          <a:ln w="28575" cmpd="sng">
            <a:solidFill>
              <a:srgbClr val="00004F"/>
            </a:solidFill>
            <a:prstDash val="solid"/>
            <a:headEnd type="non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515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27817</TotalTime>
  <Words>1409</Words>
  <Application>Microsoft Macintosh PowerPoint</Application>
  <PresentationFormat>全屏显示(4:3)</PresentationFormat>
  <Paragraphs>242</Paragraphs>
  <Slides>25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Thermal</vt:lpstr>
      <vt:lpstr>Adaptive Test Optimization through Real Time Learning of Test Effectiveness</vt:lpstr>
      <vt:lpstr>PowerPoint 演示文稿</vt:lpstr>
      <vt:lpstr>What is Adaptive Testing?</vt:lpstr>
      <vt:lpstr>Why Adaptive Testing?</vt:lpstr>
      <vt:lpstr>Paper Map</vt:lpstr>
      <vt:lpstr>How to Identify Useless Patterns?</vt:lpstr>
      <vt:lpstr>Test Effectiveness Learning</vt:lpstr>
      <vt:lpstr>Test Effectiveness Learning</vt:lpstr>
      <vt:lpstr>Test Effectiveness Learning</vt:lpstr>
      <vt:lpstr>Experiment Results</vt:lpstr>
      <vt:lpstr>Experiment Results</vt:lpstr>
      <vt:lpstr>Experiment Results</vt:lpstr>
      <vt:lpstr>Experiment Results</vt:lpstr>
      <vt:lpstr>Adaptive Test Pattern Optimization</vt:lpstr>
      <vt:lpstr>Adaptive Test Pattern Optimization</vt:lpstr>
      <vt:lpstr>Experiment Results</vt:lpstr>
      <vt:lpstr>Experiment Results</vt:lpstr>
      <vt:lpstr>Conclusions</vt:lpstr>
      <vt:lpstr>Discussion Questions</vt:lpstr>
      <vt:lpstr>Test Pattern Sampling in Use</vt:lpstr>
      <vt:lpstr>Test Pattern Sampling in Use</vt:lpstr>
      <vt:lpstr>Test Pattern Sampling in Use</vt:lpstr>
      <vt:lpstr>Escape Rate</vt:lpstr>
      <vt:lpstr>Escape Rate</vt:lpstr>
      <vt:lpstr>Papers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Qing Qin</cp:lastModifiedBy>
  <cp:revision>1074</cp:revision>
  <cp:lastPrinted>2015-01-21T14:23:04Z</cp:lastPrinted>
  <dcterms:created xsi:type="dcterms:W3CDTF">2011-09-07T13:46:59Z</dcterms:created>
  <dcterms:modified xsi:type="dcterms:W3CDTF">2015-04-01T21:45:22Z</dcterms:modified>
</cp:coreProperties>
</file>